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6"/>
  </p:notesMasterIdLst>
  <p:handoutMasterIdLst>
    <p:handoutMasterId r:id="rId27"/>
  </p:handoutMasterIdLst>
  <p:sldIdLst>
    <p:sldId id="259" r:id="rId4"/>
    <p:sldId id="257" r:id="rId5"/>
    <p:sldId id="428" r:id="rId6"/>
    <p:sldId id="263" r:id="rId7"/>
    <p:sldId id="546" r:id="rId8"/>
    <p:sldId id="534" r:id="rId9"/>
    <p:sldId id="468" r:id="rId10"/>
    <p:sldId id="533" r:id="rId11"/>
    <p:sldId id="536" r:id="rId12"/>
    <p:sldId id="473" r:id="rId13"/>
    <p:sldId id="467" r:id="rId14"/>
    <p:sldId id="528" r:id="rId15"/>
    <p:sldId id="537" r:id="rId16"/>
    <p:sldId id="538" r:id="rId17"/>
    <p:sldId id="542" r:id="rId18"/>
    <p:sldId id="529" r:id="rId19"/>
    <p:sldId id="530" r:id="rId20"/>
    <p:sldId id="540" r:id="rId21"/>
    <p:sldId id="541" r:id="rId22"/>
    <p:sldId id="543" r:id="rId23"/>
    <p:sldId id="544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ành Đạt" initials="CT" lastIdx="1" clrIdx="0">
    <p:extLst>
      <p:ext uri="{19B8F6BF-5375-455C-9EA6-DF929625EA0E}">
        <p15:presenceInfo xmlns:p15="http://schemas.microsoft.com/office/powerpoint/2012/main" userId="06abef348d4581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E0919-3306-DE93-1C55-FA8AFB780639}" v="10" dt="2024-12-28T15:31:15.696"/>
    <p1510:client id="{5F6188ED-CEE7-D7B1-63BC-545BDEBFA4D3}" v="90" dt="2024-12-28T15:20:51.671"/>
    <p1510:client id="{8D17B4AA-FAFD-4B33-80AD-DC3C4B7CB8A6}" v="104" dt="2024-12-28T16:28:08.249"/>
    <p1510:client id="{8FB6A13E-A63D-ABF4-F535-6C874BE539BD}" v="69" dt="2024-12-28T15:36:37.988"/>
    <p1510:client id="{912CC9F8-8012-9BFF-AB08-919E33AD44B6}" v="1" dt="2024-12-28T16:54:53.116"/>
    <p1510:client id="{DF5A6858-8EAB-FA93-7A37-49342388C465}" v="1256" dt="2024-12-28T16:25:48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4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43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1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35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98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>
              <a:effectLst/>
            </a:endParaRP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12/28/2024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9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D5435D-9985-40D9-31A1-1FAF2241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1FA0320-A7A8-9FA1-BD19-C212B5E03512}"/>
              </a:ext>
            </a:extLst>
          </p:cNvPr>
          <p:cNvSpPr txBox="1"/>
          <p:nvPr/>
        </p:nvSpPr>
        <p:spPr>
          <a:xfrm>
            <a:off x="2287706" y="2371145"/>
            <a:ext cx="761658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PHÂN TÍCH </a:t>
            </a:r>
          </a:p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THIẾT KẾ BÀI TOÁN</a:t>
            </a:r>
          </a:p>
        </p:txBody>
      </p:sp>
    </p:spTree>
    <p:extLst>
      <p:ext uri="{BB962C8B-B14F-4D97-AF65-F5344CB8AC3E}">
        <p14:creationId xmlns:p14="http://schemas.microsoft.com/office/powerpoint/2010/main" val="229610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773722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Hệ</a:t>
            </a: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thống</a:t>
            </a: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 package​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Hình ảnh 2" descr="Ảnh có chứa văn bản, biểu đồ, Hình chữ nhật, Kế hoạch&#10;&#10;Mô tả được tự động tạo">
            <a:extLst>
              <a:ext uri="{FF2B5EF4-FFF2-40B4-BE49-F238E27FC236}">
                <a16:creationId xmlns:a16="http://schemas.microsoft.com/office/drawing/2014/main" id="{3C81A2B6-9081-19F3-12C6-F9723FFE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31" y="894273"/>
            <a:ext cx="9998014" cy="53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Calibri"/>
                <a:ea typeface="Lato"/>
                <a:cs typeface="Calibri"/>
              </a:rPr>
              <a:t>Thiết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kế</a:t>
            </a:r>
            <a:r>
              <a:rPr lang="en-US">
                <a:latin typeface="Calibri"/>
                <a:ea typeface="Lato"/>
                <a:cs typeface="Calibri"/>
              </a:rPr>
              <a:t> chi </a:t>
            </a:r>
            <a:r>
              <a:rPr lang="en-US" err="1">
                <a:latin typeface="Calibri"/>
                <a:ea typeface="Lato"/>
                <a:cs typeface="Calibri"/>
              </a:rPr>
              <a:t>tiết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lớp</a:t>
            </a:r>
            <a:r>
              <a:rPr lang="en-US">
                <a:latin typeface="Calibri"/>
                <a:ea typeface="Lato"/>
                <a:cs typeface="Calibri"/>
              </a:rPr>
              <a:t> - Package algorithm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Hình ảnh 5" descr="Ảnh có chứa văn bản, ảnh chụp màn hình, Phông chữ, Song song&#10;&#10;Mô tả được tự động tạo">
            <a:extLst>
              <a:ext uri="{FF2B5EF4-FFF2-40B4-BE49-F238E27FC236}">
                <a16:creationId xmlns:a16="http://schemas.microsoft.com/office/drawing/2014/main" id="{728794D1-9A69-FF94-E553-808EAF1C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1" y="1026184"/>
            <a:ext cx="11565146" cy="48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Calibri"/>
                <a:ea typeface="Lato"/>
                <a:cs typeface="Calibri"/>
              </a:rPr>
              <a:t>Thiết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kế</a:t>
            </a:r>
            <a:r>
              <a:rPr lang="en-US">
                <a:latin typeface="Calibri"/>
                <a:ea typeface="Lato"/>
                <a:cs typeface="Calibri"/>
              </a:rPr>
              <a:t> chi </a:t>
            </a:r>
            <a:r>
              <a:rPr lang="en-US" err="1">
                <a:latin typeface="Calibri"/>
                <a:ea typeface="Lato"/>
                <a:cs typeface="Calibri"/>
              </a:rPr>
              <a:t>tiết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lớp</a:t>
            </a:r>
            <a:r>
              <a:rPr lang="en-US">
                <a:latin typeface="Calibri"/>
                <a:ea typeface="Lato"/>
                <a:cs typeface="Calibri"/>
              </a:rPr>
              <a:t> - Package model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Hình ảnh 2" descr="Ảnh có chứa văn bản, ảnh chụp màn hình, Song song, tài liệu&#10;&#10;Mô tả được tự động tạo">
            <a:extLst>
              <a:ext uri="{FF2B5EF4-FFF2-40B4-BE49-F238E27FC236}">
                <a16:creationId xmlns:a16="http://schemas.microsoft.com/office/drawing/2014/main" id="{BD091655-6661-1F33-7B50-68BB5886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4" y="849701"/>
            <a:ext cx="4109769" cy="54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Calibri"/>
                <a:ea typeface="Lato"/>
                <a:cs typeface="Calibri"/>
              </a:rPr>
              <a:t>Thiết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kế</a:t>
            </a:r>
            <a:r>
              <a:rPr lang="en-US">
                <a:latin typeface="Calibri"/>
                <a:ea typeface="Lato"/>
                <a:cs typeface="Calibri"/>
              </a:rPr>
              <a:t> chi </a:t>
            </a:r>
            <a:r>
              <a:rPr lang="en-US" err="1">
                <a:latin typeface="Calibri"/>
                <a:ea typeface="Lato"/>
                <a:cs typeface="Calibri"/>
              </a:rPr>
              <a:t>tiết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lớp</a:t>
            </a:r>
            <a:r>
              <a:rPr lang="en-US">
                <a:latin typeface="Calibri"/>
                <a:ea typeface="Lato"/>
                <a:cs typeface="Calibri"/>
              </a:rPr>
              <a:t> - Package UI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Hình ảnh 4" descr="Ảnh có chứa văn bản, ảnh chụp màn hình, Song song, Phông chữ&#10;&#10;Mô tả được tự động tạo">
            <a:extLst>
              <a:ext uri="{FF2B5EF4-FFF2-40B4-BE49-F238E27FC236}">
                <a16:creationId xmlns:a16="http://schemas.microsoft.com/office/drawing/2014/main" id="{85D3586D-4F18-2A0E-341F-1122A485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65" r="334" b="11441"/>
          <a:stretch/>
        </p:blipFill>
        <p:spPr>
          <a:xfrm>
            <a:off x="4139781" y="813728"/>
            <a:ext cx="3898106" cy="55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D5435D-9985-40D9-31A1-1FAF2241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1FA0320-A7A8-9FA1-BD19-C212B5E03512}"/>
              </a:ext>
            </a:extLst>
          </p:cNvPr>
          <p:cNvSpPr txBox="1"/>
          <p:nvPr/>
        </p:nvSpPr>
        <p:spPr>
          <a:xfrm>
            <a:off x="1885141" y="2367171"/>
            <a:ext cx="842171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CÔNG NGHỆ VÀ</a:t>
            </a:r>
          </a:p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THUẬT TOÁN SỬ DỤNG</a:t>
            </a:r>
          </a:p>
        </p:txBody>
      </p:sp>
    </p:spTree>
    <p:extLst>
      <p:ext uri="{BB962C8B-B14F-4D97-AF65-F5344CB8AC3E}">
        <p14:creationId xmlns:p14="http://schemas.microsoft.com/office/powerpoint/2010/main" val="173003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Ngôn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ngữ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lập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trình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các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thư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viện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được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sử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dụng</a:t>
            </a:r>
            <a:endParaRPr lang="vi-VN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8A1ACDC-4212-0D6E-4DE1-DD91F74FA7D9}"/>
              </a:ext>
            </a:extLst>
          </p:cNvPr>
          <p:cNvSpPr txBox="1"/>
          <p:nvPr/>
        </p:nvSpPr>
        <p:spPr>
          <a:xfrm>
            <a:off x="296174" y="1043797"/>
            <a:ext cx="1157089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Calibri"/>
                <a:ea typeface="Calibri"/>
                <a:cs typeface="Times New Roman"/>
              </a:rPr>
              <a:t>Ngôn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ngữ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Lập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trình</a:t>
            </a:r>
            <a:r>
              <a:rPr lang="en-US" sz="2400" b="1">
                <a:latin typeface="Calibri"/>
                <a:ea typeface="Calibri"/>
                <a:cs typeface="Times New Roman"/>
              </a:rPr>
              <a:t>: </a:t>
            </a:r>
            <a:r>
              <a:rPr lang="en-US" sz="2400">
                <a:latin typeface="Calibri"/>
                <a:ea typeface="Calibri"/>
                <a:cs typeface="Times New Roman"/>
              </a:rPr>
              <a:t>Java</a:t>
            </a:r>
          </a:p>
          <a:p>
            <a:endParaRPr lang="en-US" sz="2400">
              <a:latin typeface="Calibri"/>
              <a:ea typeface="Calibri"/>
              <a:cs typeface="Times New Roman"/>
            </a:endParaRPr>
          </a:p>
          <a:p>
            <a:r>
              <a:rPr lang="en-US" sz="2400" b="1">
                <a:latin typeface="Calibri"/>
                <a:ea typeface="Calibri"/>
                <a:cs typeface="Times New Roman"/>
              </a:rPr>
              <a:t>Thư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viện</a:t>
            </a:r>
            <a:r>
              <a:rPr lang="en-US" sz="2400" b="1">
                <a:latin typeface="Calibri"/>
                <a:ea typeface="Calibri"/>
                <a:cs typeface="Times New Roman"/>
              </a:rPr>
              <a:t> JavaFX: </a:t>
            </a:r>
            <a:r>
              <a:rPr lang="en-US" sz="2400">
                <a:latin typeface="Calibri"/>
                <a:ea typeface="Calibri"/>
                <a:cs typeface="Times New Roman"/>
              </a:rPr>
              <a:t>JavaFX</a:t>
            </a:r>
          </a:p>
          <a:p>
            <a:pPr algn="just"/>
            <a:endParaRPr lang="en-US" sz="2400" b="1">
              <a:latin typeface="Calibri"/>
              <a:ea typeface="Calibri"/>
              <a:cs typeface="Times New Roman"/>
            </a:endParaRPr>
          </a:p>
          <a:p>
            <a:pPr algn="just"/>
            <a:r>
              <a:rPr lang="en-US" sz="2400" b="1">
                <a:latin typeface="Calibri"/>
                <a:ea typeface="Calibri"/>
                <a:cs typeface="Times New Roman"/>
              </a:rPr>
              <a:t>Các Thư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viện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 b="1">
                <a:latin typeface="Calibri"/>
                <a:ea typeface="Calibri"/>
                <a:cs typeface="Times New Roman"/>
              </a:rPr>
              <a:t> Package: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b="1" err="1">
                <a:latin typeface="Calibri"/>
                <a:ea typeface="Calibri"/>
                <a:cs typeface="Times New Roman"/>
              </a:rPr>
              <a:t>application.UI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Chứa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lớp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Gui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PrintGraph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để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yếu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giao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diện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người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dùng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họa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của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ứng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</a:p>
          <a:p>
            <a:pPr marL="228600" indent="-228600" algn="just">
              <a:buFont typeface=""/>
              <a:buChar char="•"/>
            </a:pPr>
            <a:r>
              <a:rPr lang="en-US" sz="2400" b="1" err="1"/>
              <a:t>application.model</a:t>
            </a:r>
            <a:r>
              <a:rPr lang="en-US" sz="2400" b="1">
                <a:latin typeface="Calibri"/>
                <a:ea typeface="Calibri"/>
                <a:cs typeface="Calibri"/>
              </a:rPr>
              <a:t>: </a:t>
            </a:r>
            <a:r>
              <a:rPr lang="en-US" sz="2400">
                <a:latin typeface="Calibri"/>
                <a:ea typeface="Calibri"/>
                <a:cs typeface="Calibri"/>
              </a:rPr>
              <a:t>Bao </a:t>
            </a:r>
            <a:r>
              <a:rPr lang="en-US" sz="2400" err="1">
                <a:latin typeface="Calibri"/>
                <a:ea typeface="Calibri"/>
                <a:cs typeface="Calibri"/>
              </a:rPr>
              <a:t>gồm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các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lớp</a:t>
            </a:r>
            <a:r>
              <a:rPr lang="en-US" sz="2400">
                <a:latin typeface="Calibri"/>
                <a:ea typeface="Calibri"/>
                <a:cs typeface="Calibri"/>
              </a:rPr>
              <a:t> Node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>
                <a:latin typeface="Calibri"/>
                <a:ea typeface="Calibri"/>
                <a:cs typeface="Calibri"/>
              </a:rPr>
              <a:t> Edge, </a:t>
            </a:r>
            <a:r>
              <a:rPr lang="en-US" sz="2400" err="1">
                <a:latin typeface="Calibri"/>
                <a:ea typeface="Calibri"/>
                <a:cs typeface="Calibri"/>
              </a:rPr>
              <a:t>dùng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để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xây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dựng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quản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lý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cấu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trúc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dữ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liệu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đồ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thị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cơ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bản</a:t>
            </a:r>
            <a:r>
              <a:rPr lang="en-US" sz="2400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pPr marL="228600" indent="-228600" algn="just">
              <a:buFont typeface=""/>
              <a:buChar char="•"/>
            </a:pPr>
            <a:r>
              <a:rPr lang="en-US" sz="2400" b="1" err="1">
                <a:latin typeface="Calibri"/>
                <a:ea typeface="Calibri"/>
                <a:cs typeface="Calibri"/>
              </a:rPr>
              <a:t>application.algorithm</a:t>
            </a:r>
            <a:r>
              <a:rPr lang="en-US" sz="2400" b="1">
                <a:latin typeface="Calibri"/>
                <a:ea typeface="Calibri"/>
                <a:cs typeface="Calibri"/>
              </a:rPr>
              <a:t>: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Chứa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các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lớp</a:t>
            </a:r>
            <a:r>
              <a:rPr lang="en-US" sz="2400">
                <a:latin typeface="Calibri"/>
                <a:ea typeface="Calibri"/>
                <a:cs typeface="Calibri"/>
              </a:rPr>
              <a:t> Dijkstra, Bellman-Ford,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>
                <a:latin typeface="Calibri"/>
                <a:ea typeface="Calibri"/>
                <a:cs typeface="Calibri"/>
              </a:rPr>
              <a:t> Flooding, </a:t>
            </a:r>
            <a:r>
              <a:rPr lang="en-US" sz="2400" err="1">
                <a:latin typeface="Calibri"/>
                <a:ea typeface="Calibri"/>
                <a:cs typeface="Calibri"/>
              </a:rPr>
              <a:t>chịu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trách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nhiệm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thực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hiện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các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thuật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toán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định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tuyến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và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các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tính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toán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liên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quan</a:t>
            </a:r>
            <a:r>
              <a:rPr lang="en-US" sz="2400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pPr marL="228600" indent="-228600" algn="just">
              <a:buFont typeface=""/>
              <a:buChar char="•"/>
            </a:pPr>
            <a:endParaRPr lang="en-US" sz="240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Thuật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toán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các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kiến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thức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sử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dụng</a:t>
            </a:r>
            <a:endParaRPr lang="vi-VN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F04153D-1EDF-D255-BCF7-5CECCF9E9905}"/>
              </a:ext>
            </a:extLst>
          </p:cNvPr>
          <p:cNvSpPr txBox="1"/>
          <p:nvPr/>
        </p:nvSpPr>
        <p:spPr>
          <a:xfrm>
            <a:off x="296174" y="1029419"/>
            <a:ext cx="11628406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ea typeface="Calibri"/>
                <a:cs typeface="Times New Roman"/>
              </a:rPr>
              <a:t>Các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</a:p>
          <a:p>
            <a:pPr marL="228600" indent="-228600" algn="just">
              <a:buFont typeface=""/>
              <a:buChar char="•"/>
            </a:pPr>
            <a:r>
              <a:rPr lang="en-US" sz="2400" b="1">
                <a:latin typeface="Calibri"/>
                <a:ea typeface="Calibri"/>
                <a:cs typeface="Times New Roman"/>
              </a:rPr>
              <a:t>Dijkstra: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</a:p>
          <a:p>
            <a:pPr marL="685800" lvl="1" indent="-228600" algn="just">
              <a:buFont typeface="Courier New"/>
              <a:buChar char="o"/>
            </a:pPr>
            <a:r>
              <a:rPr lang="en-US" sz="2400" err="1">
                <a:latin typeface="Calibri"/>
                <a:ea typeface="Calibri"/>
                <a:cs typeface="Times New Roman"/>
              </a:rPr>
              <a:t>Tìm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đường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ngắn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trong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từ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một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cả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khác</a:t>
            </a:r>
            <a:r>
              <a:rPr lang="en-US" sz="2400">
                <a:latin typeface="Calibri"/>
                <a:ea typeface="Calibri"/>
                <a:cs typeface="Times New Roman"/>
              </a:rPr>
              <a:t>. </a:t>
            </a:r>
            <a:endParaRPr lang="en-US">
              <a:latin typeface="Calibri"/>
              <a:ea typeface="Calibri"/>
              <a:cs typeface="Calibri" panose="020F0502020204030204"/>
            </a:endParaRPr>
          </a:p>
          <a:p>
            <a:pPr marL="685800" lvl="1" indent="-228600" algn="just">
              <a:buFont typeface="Courier New"/>
              <a:buChar char="o"/>
            </a:pPr>
            <a:r>
              <a:rPr lang="en-US" sz="2400" err="1">
                <a:latin typeface="Calibri"/>
                <a:ea typeface="Calibri"/>
                <a:cs typeface="Times New Roman"/>
              </a:rPr>
              <a:t>Sử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một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đợi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ưu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tiên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để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lựa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chọn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khoảng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tạm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thời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ngắn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nhất</a:t>
            </a:r>
            <a:r>
              <a:rPr lang="en-US" sz="2400">
                <a:latin typeface="Calibri"/>
                <a:ea typeface="Calibri"/>
                <a:cs typeface="Times New Roman"/>
              </a:rPr>
              <a:t>​.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b="1">
                <a:latin typeface="Calibri"/>
                <a:ea typeface="Calibri"/>
                <a:cs typeface="Times New Roman"/>
              </a:rPr>
              <a:t>Bellman-Ford: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</a:p>
          <a:p>
            <a:pPr marL="685800" lvl="1" indent="-228600" algn="just">
              <a:buFont typeface="Courier New"/>
              <a:buChar char="o"/>
            </a:pPr>
            <a:r>
              <a:rPr lang="en-US" sz="2400" err="1">
                <a:latin typeface="Calibri"/>
                <a:ea typeface="Calibri"/>
                <a:cs typeface="Times New Roman"/>
              </a:rPr>
              <a:t>Hỗ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trợ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âm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thể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phát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hiện</a:t>
            </a:r>
            <a:r>
              <a:rPr lang="en-US" sz="2400">
                <a:latin typeface="Calibri"/>
                <a:ea typeface="Calibri"/>
                <a:cs typeface="Times New Roman"/>
              </a:rPr>
              <a:t> chu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trình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âm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trong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. 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685800" lvl="1" indent="-228600" algn="just">
              <a:buFont typeface="Courier New"/>
              <a:buChar char="o"/>
            </a:pP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này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làm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giảm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dần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khoảng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ước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lượng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từ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nguồn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thông</a:t>
            </a:r>
            <a:r>
              <a:rPr lang="en-US" sz="2400">
                <a:latin typeface="Calibri"/>
                <a:ea typeface="Calibri"/>
                <a:cs typeface="Times New Roman"/>
              </a:rPr>
              <a:t> qua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việc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giãn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​.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b="1">
                <a:latin typeface="Calibri"/>
                <a:ea typeface="Calibri"/>
                <a:cs typeface="Times New Roman"/>
              </a:rPr>
              <a:t>Flooding: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685800" lvl="1" indent="-228600" algn="just">
              <a:buFont typeface="Courier New"/>
              <a:buChar char="o"/>
            </a:pPr>
            <a:r>
              <a:rPr lang="en-US" sz="2400" err="1">
                <a:latin typeface="Calibri"/>
                <a:ea typeface="Calibri"/>
                <a:cs typeface="Times New Roman"/>
              </a:rPr>
              <a:t>Sử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phương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pháp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phát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sóng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gửi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>
                <a:latin typeface="Calibri"/>
                <a:ea typeface="Calibri"/>
                <a:cs typeface="Times New Roman"/>
              </a:rPr>
              <a:t> tin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tới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cả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xóm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không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dựa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bảng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thích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hợp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mạng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không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cấu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trúc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rõ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hoặc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cần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đảm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bảo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sự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lan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tỏa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thông</a:t>
            </a:r>
            <a:r>
              <a:rPr lang="en-US" sz="2400">
                <a:latin typeface="Calibri"/>
                <a:ea typeface="Calibri"/>
                <a:cs typeface="Times New Roman"/>
              </a:rPr>
              <a:t> tin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toàn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bộ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mạng</a:t>
            </a:r>
            <a:r>
              <a:rPr lang="en-US" sz="2400">
                <a:latin typeface="Calibri"/>
                <a:ea typeface="Calibri"/>
                <a:cs typeface="Times New Roman"/>
              </a:rPr>
              <a:t>​.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65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Thuật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toán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các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kiến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thức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sử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dụng</a:t>
            </a:r>
            <a:endParaRPr lang="vi-VN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F04153D-1EDF-D255-BCF7-5CECCF9E9905}"/>
              </a:ext>
            </a:extLst>
          </p:cNvPr>
          <p:cNvSpPr txBox="1"/>
          <p:nvPr/>
        </p:nvSpPr>
        <p:spPr>
          <a:xfrm>
            <a:off x="296174" y="1029419"/>
            <a:ext cx="1162840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err="1">
                <a:latin typeface="Calibri"/>
                <a:ea typeface="Calibri"/>
                <a:cs typeface="Times New Roman"/>
              </a:rPr>
              <a:t>Kiến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thức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Cơ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bản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 b="1">
                <a:latin typeface="Calibri"/>
                <a:ea typeface="Calibri"/>
                <a:cs typeface="Times New Roman"/>
              </a:rPr>
              <a:t> Cài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đặt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latin typeface="Calibri"/>
                <a:ea typeface="Calibri"/>
                <a:cs typeface="Times New Roman"/>
              </a:rPr>
              <a:t>Lý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thuyết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Cấu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trúc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liệu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kiến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thức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cơ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bản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về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kỹ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thăm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duyệt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 err="1">
                <a:latin typeface="Calibri"/>
                <a:ea typeface="Calibri"/>
                <a:cs typeface="Times New Roman"/>
              </a:rPr>
              <a:t>Cấu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trúc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liệu</a:t>
            </a:r>
            <a:r>
              <a:rPr lang="en-US" sz="2400" b="1">
                <a:latin typeface="Calibri"/>
                <a:ea typeface="Calibri"/>
                <a:cs typeface="Times New Roman"/>
              </a:rPr>
              <a:t> Java: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Dùng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cấu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trúc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liệu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ArrayList</a:t>
            </a:r>
            <a:r>
              <a:rPr lang="en-US" sz="2400">
                <a:latin typeface="Calibri"/>
                <a:ea typeface="Calibri"/>
                <a:cs typeface="Times New Roman"/>
              </a:rPr>
              <a:t>, LinkedList, Stack, Queue,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HashMap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để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lưu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trữ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quản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liệu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trong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ứng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 err="1">
                <a:latin typeface="Calibri"/>
                <a:ea typeface="Calibri"/>
                <a:cs typeface="Times New Roman"/>
              </a:rPr>
              <a:t>Kiến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trúc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Phần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mềm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Thiết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kế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ứng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theo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mô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hình</a:t>
            </a:r>
            <a:r>
              <a:rPr lang="en-US" sz="2400">
                <a:latin typeface="Calibri"/>
                <a:ea typeface="Calibri"/>
                <a:cs typeface="Times New Roman"/>
              </a:rPr>
              <a:t> MVC (Model-View-Controller),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phân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tách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rõ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giữa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nghiệp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vụ</a:t>
            </a:r>
            <a:r>
              <a:rPr lang="en-US" sz="2400">
                <a:latin typeface="Calibri"/>
                <a:ea typeface="Calibri"/>
                <a:cs typeface="Times New Roman"/>
              </a:rPr>
              <a:t> (model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controller)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hiển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(view),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giúp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dễ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quản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mở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rộng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ứng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  <a:p>
            <a:br>
              <a:rPr lang="en-US"/>
            </a:b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17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Nguyên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tắc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Lập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trình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Đối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Tượng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(OOP)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F04153D-1EDF-D255-BCF7-5CECCF9E9905}"/>
              </a:ext>
            </a:extLst>
          </p:cNvPr>
          <p:cNvSpPr txBox="1"/>
          <p:nvPr/>
        </p:nvSpPr>
        <p:spPr>
          <a:xfrm>
            <a:off x="296174" y="1029419"/>
            <a:ext cx="116284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Calibri"/>
                <a:ea typeface="Calibri"/>
                <a:cs typeface="Times New Roman"/>
              </a:rPr>
              <a:t>1. Đóng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 b="1">
                <a:latin typeface="Calibri"/>
                <a:ea typeface="Calibri"/>
                <a:cs typeface="Times New Roman"/>
              </a:rPr>
              <a:t> (Encapsulation):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Đóng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liệu</a:t>
            </a:r>
            <a:endParaRPr lang="en-US" sz="2400">
              <a:latin typeface="Calibri"/>
              <a:ea typeface="Calibri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Bảo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vệ</a:t>
            </a:r>
            <a:r>
              <a:rPr lang="en-US" sz="2400">
                <a:latin typeface="Calibri"/>
                <a:ea typeface="Calibri"/>
                <a:cs typeface="Times New Roman"/>
              </a:rPr>
              <a:t> trạng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thái</a:t>
            </a:r>
            <a:r>
              <a:rPr lang="en-US" sz="2400">
                <a:latin typeface="Calibri"/>
                <a:ea typeface="Calibri"/>
                <a:cs typeface="Times New Roman"/>
              </a:rPr>
              <a:t> đối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tượng</a:t>
            </a:r>
            <a:endParaRPr lang="en-US" sz="2400">
              <a:latin typeface="Calibri"/>
              <a:ea typeface="Calibri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1FF53-93DE-9654-E6F7-64FDDB72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68" y="2229748"/>
            <a:ext cx="6951418" cy="39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4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416168" y="1495503"/>
            <a:ext cx="10646536" cy="5006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>
                <a:latin typeface="Calibri"/>
                <a:ea typeface="ADLaM Display"/>
                <a:cs typeface="Calibri"/>
              </a:rPr>
              <a:t>LẬP TRÌNH HƯỚNG ĐỐI TƯỢNG</a:t>
            </a:r>
            <a:endParaRPr lang="en-US" sz="6000">
              <a:latin typeface="Calibri"/>
              <a:ea typeface="ADLaM Display" panose="02010000000000000000" pitchFamily="2" charset="0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1B9C67C-499D-98F4-60A5-5CD2B4BA629F}"/>
              </a:ext>
            </a:extLst>
          </p:cNvPr>
          <p:cNvSpPr txBox="1"/>
          <p:nvPr/>
        </p:nvSpPr>
        <p:spPr>
          <a:xfrm>
            <a:off x="415597" y="2316647"/>
            <a:ext cx="8735759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00000"/>
                </a:solidFill>
                <a:latin typeface="Arial"/>
                <a:cs typeface="Arial"/>
              </a:rPr>
              <a:t>Lecturer: Nguyễn Thị Thu Trang</a:t>
            </a:r>
          </a:p>
          <a:p>
            <a:r>
              <a:rPr lang="en-US" sz="2800">
                <a:solidFill>
                  <a:srgbClr val="C00000"/>
                </a:solidFill>
                <a:latin typeface="Arial"/>
                <a:cs typeface="Arial"/>
              </a:rPr>
              <a:t>Class ID: 151965</a:t>
            </a:r>
            <a:endParaRPr lang="en-US" sz="280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800">
                <a:solidFill>
                  <a:srgbClr val="C00000"/>
                </a:solidFill>
                <a:latin typeface="Calibri"/>
                <a:cs typeface="Calibri"/>
              </a:rPr>
              <a:t>Members: </a:t>
            </a:r>
            <a:r>
              <a:rPr lang="en-US" sz="2800">
                <a:solidFill>
                  <a:srgbClr val="C00000"/>
                </a:solidFill>
                <a:latin typeface="Arial"/>
                <a:cs typeface="Arial"/>
              </a:rPr>
              <a:t>Group 24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  </a:t>
            </a:r>
            <a:r>
              <a:rPr lang="en-US" sz="2000" err="1">
                <a:solidFill>
                  <a:srgbClr val="C00000"/>
                </a:solidFill>
                <a:latin typeface="Calibri"/>
                <a:cs typeface="Calibri"/>
              </a:rPr>
              <a:t>Đinh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Xuân Thanh - 20236054</a:t>
            </a:r>
            <a:endParaRPr lang="en-US" sz="200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  Lê Minh Thành - 20225764</a:t>
            </a:r>
            <a:endParaRPr lang="en-US" sz="20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  Nguyễn </a:t>
            </a:r>
            <a:r>
              <a:rPr lang="en-US" sz="2000" err="1">
                <a:solidFill>
                  <a:srgbClr val="C00000"/>
                </a:solidFill>
                <a:latin typeface="Calibri"/>
                <a:cs typeface="Calibri"/>
              </a:rPr>
              <a:t>Đình</a:t>
            </a: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 Thành - 20225764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  Nguyễn </a:t>
            </a:r>
            <a:r>
              <a:rPr lang="en-US" sz="2000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Công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 Thành - 20215290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  Nguyễn </a:t>
            </a:r>
            <a:r>
              <a:rPr lang="en-US" sz="2000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Đình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 Phúc Thành - 20225671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  </a:t>
            </a:r>
          </a:p>
          <a:p>
            <a:endParaRPr lang="en-US" sz="280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Nguyên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tắc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Lập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trình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Đối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Tượng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(OOP)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F04153D-1EDF-D255-BCF7-5CECCF9E9905}"/>
              </a:ext>
            </a:extLst>
          </p:cNvPr>
          <p:cNvSpPr txBox="1"/>
          <p:nvPr/>
        </p:nvSpPr>
        <p:spPr>
          <a:xfrm>
            <a:off x="296174" y="1029419"/>
            <a:ext cx="116284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Calibri"/>
                <a:ea typeface="Calibri"/>
                <a:cs typeface="Times New Roman"/>
              </a:rPr>
              <a:t>2.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Kế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thừa</a:t>
            </a:r>
            <a:r>
              <a:rPr lang="en-US" sz="2400" b="1">
                <a:latin typeface="Calibri"/>
                <a:ea typeface="Calibri"/>
                <a:cs typeface="Times New Roman"/>
              </a:rPr>
              <a:t> (Inheritance):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Tái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mở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rộng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mã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nguồn</a:t>
            </a:r>
            <a:endParaRPr lang="en-US" sz="2400">
              <a:latin typeface="Calibri"/>
              <a:ea typeface="Calibri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Đa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hình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thông</a:t>
            </a:r>
            <a:r>
              <a:rPr lang="en-US" sz="2400">
                <a:latin typeface="Calibri"/>
                <a:ea typeface="Calibri"/>
                <a:cs typeface="Times New Roman"/>
              </a:rPr>
              <a:t> qua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kế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thừa</a:t>
            </a:r>
            <a:endParaRPr lang="en-US" sz="2400">
              <a:latin typeface="Calibri"/>
              <a:ea typeface="Calibri"/>
              <a:cs typeface="Times New Roman"/>
            </a:endParaRPr>
          </a:p>
          <a:p>
            <a:pPr algn="just"/>
            <a:endParaRPr lang="en-US" sz="2400" b="1">
              <a:latin typeface="Calibri"/>
              <a:ea typeface="Calibri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A13BF-A323-323C-E3F4-6652767B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8" t="33076" r="20070" b="11924"/>
          <a:stretch/>
        </p:blipFill>
        <p:spPr>
          <a:xfrm>
            <a:off x="1550504" y="2199861"/>
            <a:ext cx="9090992" cy="3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4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Nguyên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tắc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Lập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trình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Đối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Tượng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(OOP)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F04153D-1EDF-D255-BCF7-5CECCF9E9905}"/>
              </a:ext>
            </a:extLst>
          </p:cNvPr>
          <p:cNvSpPr txBox="1"/>
          <p:nvPr/>
        </p:nvSpPr>
        <p:spPr>
          <a:xfrm>
            <a:off x="296174" y="1029419"/>
            <a:ext cx="116284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Calibri"/>
                <a:ea typeface="Calibri"/>
                <a:cs typeface="Times New Roman"/>
              </a:rPr>
              <a:t>3.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Đa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hình</a:t>
            </a:r>
            <a:r>
              <a:rPr lang="en-US" sz="2400" b="1">
                <a:latin typeface="Calibri"/>
                <a:ea typeface="Calibri"/>
                <a:cs typeface="Times New Roman"/>
              </a:rPr>
              <a:t> (Polymorphism):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Thay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đổi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hành</a:t>
            </a:r>
            <a:r>
              <a:rPr lang="en-US" sz="2400">
                <a:latin typeface="Calibri"/>
                <a:ea typeface="Calibri"/>
                <a:cs typeface="Times New Roman"/>
              </a:rPr>
              <a:t> vi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đối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tượng</a:t>
            </a:r>
            <a:endParaRPr lang="en-US" sz="2400">
              <a:latin typeface="Calibri"/>
              <a:ea typeface="Calibri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Đa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hình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trong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sự</a:t>
            </a:r>
            <a:r>
              <a:rPr lang="en-US" sz="2400">
                <a:latin typeface="Calibri"/>
                <a:ea typeface="Calibri"/>
                <a:cs typeface="Times New Roman"/>
              </a:rPr>
              <a:t> kiện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F6DDE-55BA-2635-85A8-F0946281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10" y="2229748"/>
            <a:ext cx="7562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43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6330136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D5435D-9985-40D9-31A1-1FAF2241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1FA0320-A7A8-9FA1-BD19-C212B5E03512}"/>
              </a:ext>
            </a:extLst>
          </p:cNvPr>
          <p:cNvSpPr txBox="1"/>
          <p:nvPr/>
        </p:nvSpPr>
        <p:spPr>
          <a:xfrm>
            <a:off x="4313" y="1864241"/>
            <a:ext cx="10765971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CHỦ ĐỀ 9</a:t>
            </a:r>
          </a:p>
          <a:p>
            <a:pPr algn="ctr"/>
            <a:r>
              <a:rPr lang="vi-VN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Minh họa Thuật toán </a:t>
            </a:r>
          </a:p>
          <a:p>
            <a:pPr algn="ctr"/>
            <a:r>
              <a:rPr lang="vi-VN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Định tuyến Gói tin Tổng quan</a:t>
            </a:r>
          </a:p>
        </p:txBody>
      </p:sp>
    </p:spTree>
    <p:extLst>
      <p:ext uri="{BB962C8B-B14F-4D97-AF65-F5344CB8AC3E}">
        <p14:creationId xmlns:p14="http://schemas.microsoft.com/office/powerpoint/2010/main" val="195906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96FCF1F-0F84-C99B-4841-8A1218363DB4}"/>
              </a:ext>
            </a:extLst>
          </p:cNvPr>
          <p:cNvSpPr txBox="1"/>
          <p:nvPr/>
        </p:nvSpPr>
        <p:spPr>
          <a:xfrm>
            <a:off x="5911730" y="166236"/>
            <a:ext cx="502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3600" b="1" i="1" u="sng">
                <a:latin typeface="Calibri"/>
                <a:cs typeface="Calibri"/>
              </a:rPr>
              <a:t>CẤU TRÚC NỘI DUNG</a:t>
            </a:r>
            <a:endParaRPr lang="vi-VN" sz="3600" b="1" i="1" u="sng">
              <a:latin typeface="Calibri"/>
              <a:ea typeface="Calibri"/>
              <a:cs typeface="Calibri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E28DFC25-05DC-F0AB-258C-1603F048AE16}"/>
              </a:ext>
            </a:extLst>
          </p:cNvPr>
          <p:cNvSpPr txBox="1"/>
          <p:nvPr/>
        </p:nvSpPr>
        <p:spPr>
          <a:xfrm>
            <a:off x="5079921" y="917596"/>
            <a:ext cx="668661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800" b="1">
                <a:latin typeface="Calibri"/>
                <a:ea typeface="Calibri"/>
                <a:cs typeface="Calibri"/>
              </a:rPr>
              <a:t>KHẢO SÁT, ĐẶC TẢ YÊU CẦU BÀI TOÁN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800" b="1">
                <a:latin typeface="Calibri"/>
                <a:ea typeface="Calibri"/>
                <a:cs typeface="Calibri"/>
              </a:rPr>
              <a:t>PHÂN TÍCH THIẾT KẾ BÀI TOÁN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800" b="1">
                <a:latin typeface="Calibri"/>
                <a:ea typeface="Calibri"/>
                <a:cs typeface="Calibri"/>
              </a:rPr>
              <a:t>CÔNG NGHỆ VÀ THUẬT TOÁN SỬ DỤNG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800" b="1">
                <a:latin typeface="Calibri"/>
                <a:ea typeface="Calibri"/>
                <a:cs typeface="Calibri"/>
              </a:rPr>
              <a:t>XÂY DỰNG CHƯƠNG TRÌNH MINH HỌA</a:t>
            </a:r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7059-E83C-B1D8-37D9-46FDA9A59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1100107-B587-58CB-A479-DD79D961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BE1537F-7A5E-28A3-FB36-5A6571CB1EEF}"/>
              </a:ext>
            </a:extLst>
          </p:cNvPr>
          <p:cNvSpPr txBox="1"/>
          <p:nvPr/>
        </p:nvSpPr>
        <p:spPr>
          <a:xfrm>
            <a:off x="2287706" y="2371145"/>
            <a:ext cx="761658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KHẢO SÁT, ĐẶC TẢ</a:t>
            </a:r>
          </a:p>
          <a:p>
            <a:pPr algn="ctr"/>
            <a:r>
              <a:rPr lang="en-US" sz="6600" b="1">
                <a:solidFill>
                  <a:srgbClr val="C00000"/>
                </a:solidFill>
                <a:latin typeface="Calibri"/>
                <a:ea typeface="Lato"/>
                <a:cs typeface="Calibri"/>
              </a:rPr>
              <a:t>YÊU CẦU BÀI TOÁN</a:t>
            </a:r>
          </a:p>
        </p:txBody>
      </p:sp>
    </p:spTree>
    <p:extLst>
      <p:ext uri="{BB962C8B-B14F-4D97-AF65-F5344CB8AC3E}">
        <p14:creationId xmlns:p14="http://schemas.microsoft.com/office/powerpoint/2010/main" val="96645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>
                <a:latin typeface="Calibri"/>
                <a:ea typeface="Lato"/>
                <a:cs typeface="Calibri"/>
              </a:rPr>
              <a:t>Mô tả </a:t>
            </a:r>
            <a:r>
              <a:rPr lang="en-US" err="1">
                <a:latin typeface="Calibri"/>
                <a:ea typeface="Lato"/>
                <a:cs typeface="Calibri"/>
              </a:rPr>
              <a:t>yêu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cầu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bài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toán</a:t>
            </a:r>
            <a:endParaRPr lang="en-US" err="1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55B7D23-50B7-153F-45DA-3AF8F2E877D8}"/>
              </a:ext>
            </a:extLst>
          </p:cNvPr>
          <p:cNvSpPr txBox="1"/>
          <p:nvPr/>
        </p:nvSpPr>
        <p:spPr>
          <a:xfrm>
            <a:off x="299947" y="1115684"/>
            <a:ext cx="1157725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Calibri"/>
                <a:ea typeface="Calibri"/>
                <a:cs typeface="Times New Roman"/>
              </a:rPr>
              <a:t>Minh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họa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 b="1">
                <a:latin typeface="Calibri"/>
                <a:ea typeface="Calibri"/>
                <a:cs typeface="Times New Roman"/>
              </a:rPr>
              <a:t> Định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 b="1">
                <a:latin typeface="Calibri"/>
                <a:ea typeface="Calibri"/>
                <a:cs typeface="Times New Roman"/>
              </a:rPr>
              <a:t> tin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Tổng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quan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Các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thiết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yếu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cho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việc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truyền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tải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dữ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liệu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hiệu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quả</a:t>
            </a:r>
            <a:r>
              <a:rPr lang="en-US" sz="2400">
                <a:latin typeface="Calibri"/>
                <a:ea typeface="Calibri"/>
                <a:cs typeface="Times New Roman"/>
              </a:rPr>
              <a:t> qua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mạng</a:t>
            </a:r>
            <a:r>
              <a:rPr lang="en-US" sz="2400">
                <a:latin typeface="Calibri"/>
                <a:ea typeface="Calibri"/>
                <a:cs typeface="Times New Roman"/>
              </a:rPr>
              <a:t>. 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Ứng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dụng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này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trình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bày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phổ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biến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Dijkstra,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Bellman-Ford,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Flooding,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giúp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người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dùng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hiểu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về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chức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năng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sự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biệt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của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chúng</a:t>
            </a:r>
            <a:r>
              <a:rPr lang="en-US" sz="2400">
                <a:latin typeface="Calibri"/>
                <a:ea typeface="Calibri"/>
                <a:cs typeface="Times New Roman"/>
              </a:rPr>
              <a:t>. 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Mục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tiêu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để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minh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họa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quyết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được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thực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hiện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ảnh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hưởng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của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chúng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hiệu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suất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mạng</a:t>
            </a:r>
            <a:r>
              <a:rPr lang="en-US" sz="2400">
                <a:latin typeface="Calibri"/>
                <a:ea typeface="Calibri"/>
                <a:cs typeface="Times New Roman"/>
              </a:rPr>
              <a:t>. 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algn="just"/>
            <a:br>
              <a:rPr lang="en-US"/>
            </a:b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99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>
                <a:latin typeface="Calibri"/>
                <a:ea typeface="Lato"/>
                <a:cs typeface="Calibri"/>
              </a:rPr>
              <a:t>Mô tả </a:t>
            </a:r>
            <a:r>
              <a:rPr lang="en-US" err="1">
                <a:latin typeface="Calibri"/>
                <a:ea typeface="Lato"/>
                <a:cs typeface="Calibri"/>
              </a:rPr>
              <a:t>yêu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cầu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bài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toán</a:t>
            </a:r>
            <a:endParaRPr lang="en-US" err="1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55B7D23-50B7-153F-45DA-3AF8F2E877D8}"/>
              </a:ext>
            </a:extLst>
          </p:cNvPr>
          <p:cNvSpPr txBox="1"/>
          <p:nvPr/>
        </p:nvSpPr>
        <p:spPr>
          <a:xfrm>
            <a:off x="299947" y="1115684"/>
            <a:ext cx="1157725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err="1">
                <a:latin typeface="Calibri"/>
                <a:ea typeface="Calibri"/>
                <a:cs typeface="Times New Roman"/>
              </a:rPr>
              <a:t>Kiến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thức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Cơ</a:t>
            </a:r>
            <a:r>
              <a:rPr lang="en-US" sz="2400" b="1">
                <a:latin typeface="Calibri"/>
                <a:ea typeface="Calibri"/>
                <a:cs typeface="Times New Roman"/>
              </a:rPr>
              <a:t> </a:t>
            </a:r>
            <a:r>
              <a:rPr lang="en-US" sz="2400" b="1" err="1">
                <a:latin typeface="Calibri"/>
                <a:ea typeface="Calibri"/>
                <a:cs typeface="Times New Roman"/>
              </a:rPr>
              <a:t>bản</a:t>
            </a:r>
            <a:r>
              <a:rPr lang="en-US" sz="2400" b="1">
                <a:latin typeface="Calibri"/>
                <a:ea typeface="Calibri"/>
                <a:cs typeface="Times New Roman"/>
              </a:rPr>
              <a:t>:</a:t>
            </a:r>
            <a:endParaRPr lang="vi-VN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Cơ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bản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về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thuyết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: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(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bộ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),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 (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nối</a:t>
            </a:r>
            <a:r>
              <a:rPr lang="en-US" sz="2400">
                <a:latin typeface="Calibri"/>
                <a:ea typeface="Calibri"/>
                <a:cs typeface="Times New Roman"/>
              </a:rPr>
              <a:t>)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(chi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phí</a:t>
            </a:r>
            <a:r>
              <a:rPr lang="en-US" sz="2400">
                <a:latin typeface="Calibri"/>
                <a:ea typeface="Calibri"/>
                <a:cs typeface="Times New Roman"/>
              </a:rPr>
              <a:t>).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Hiểu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biết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về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khái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niệm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như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đường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ngắn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nhất</a:t>
            </a:r>
            <a:r>
              <a:rPr lang="en-US" sz="2400">
                <a:latin typeface="Calibri"/>
                <a:ea typeface="Calibri"/>
                <a:cs typeface="Times New Roman"/>
              </a:rPr>
              <a:t>,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bảng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và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truyền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tải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>
                <a:latin typeface="Calibri"/>
                <a:ea typeface="Calibri"/>
                <a:cs typeface="Times New Roman"/>
              </a:rPr>
              <a:t> tin.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Các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định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tuyến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chính</a:t>
            </a:r>
            <a:r>
              <a:rPr lang="en-US" sz="2400">
                <a:latin typeface="Calibri"/>
                <a:ea typeface="Calibri"/>
                <a:cs typeface="Times New Roman"/>
              </a:rPr>
              <a:t>: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Dijkstra: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Tìm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đường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ngắn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nhất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trong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 err="1">
                <a:latin typeface="Calibri"/>
                <a:ea typeface="Calibri"/>
                <a:cs typeface="Times New Roman"/>
              </a:rPr>
              <a:t>Thuật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toán</a:t>
            </a:r>
            <a:r>
              <a:rPr lang="en-US" sz="2400">
                <a:latin typeface="Calibri"/>
                <a:ea typeface="Calibri"/>
                <a:cs typeface="Times New Roman"/>
              </a:rPr>
              <a:t> Bellman-Ford: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Xử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lý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đồ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thị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có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trọng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số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cạnh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âm</a:t>
            </a:r>
            <a:r>
              <a:rPr lang="en-US" sz="2400">
                <a:latin typeface="Calibri"/>
                <a:ea typeface="Calibri"/>
                <a:cs typeface="Times New Roman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Flooding: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Truyền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gói</a:t>
            </a:r>
            <a:r>
              <a:rPr lang="en-US" sz="2400">
                <a:latin typeface="Calibri"/>
                <a:ea typeface="Calibri"/>
                <a:cs typeface="Times New Roman"/>
              </a:rPr>
              <a:t> tin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đến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tất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cả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các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nút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hàng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xóm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mà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không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tối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ưu</a:t>
            </a:r>
            <a:r>
              <a:rPr lang="en-US" sz="2400"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latin typeface="Calibri"/>
                <a:ea typeface="Calibri"/>
                <a:cs typeface="Times New Roman"/>
              </a:rPr>
              <a:t>hóa</a:t>
            </a:r>
            <a:r>
              <a:rPr lang="en-US" sz="2400">
                <a:latin typeface="Calibri"/>
                <a:ea typeface="Calibri"/>
                <a:cs typeface="Times New Roman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50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Calibri"/>
                <a:ea typeface="Lato"/>
                <a:cs typeface="Calibri"/>
              </a:rPr>
              <a:t>Biểu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đồ</a:t>
            </a:r>
            <a:r>
              <a:rPr lang="en-US">
                <a:latin typeface="Calibri"/>
                <a:ea typeface="Lato"/>
                <a:cs typeface="Calibri"/>
              </a:rPr>
              <a:t> Use case </a:t>
            </a:r>
            <a:r>
              <a:rPr lang="en-US" err="1">
                <a:latin typeface="Calibri"/>
                <a:ea typeface="Lato"/>
                <a:cs typeface="Calibri"/>
              </a:rPr>
              <a:t>phân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rã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mức</a:t>
            </a:r>
            <a:r>
              <a:rPr lang="en-US">
                <a:latin typeface="Calibri"/>
                <a:ea typeface="Lato"/>
                <a:cs typeface="Calibri"/>
              </a:rPr>
              <a:t> 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Hình ảnh 4" descr="Ảnh có chứa văn bản, ảnh chụp màn hình, biểu đồ, hàng&#10;&#10;Mô tả được tự động tạo">
            <a:extLst>
              <a:ext uri="{FF2B5EF4-FFF2-40B4-BE49-F238E27FC236}">
                <a16:creationId xmlns:a16="http://schemas.microsoft.com/office/drawing/2014/main" id="{755CAF82-4659-E012-C8D6-40E4CC07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19162"/>
            <a:ext cx="5943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7" y="112543"/>
            <a:ext cx="11583176" cy="457939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Calibri"/>
                <a:ea typeface="Lato"/>
                <a:cs typeface="Calibri"/>
              </a:rPr>
              <a:t>Biểu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đồ</a:t>
            </a:r>
            <a:r>
              <a:rPr lang="en-US">
                <a:latin typeface="Calibri"/>
                <a:ea typeface="Lato"/>
                <a:cs typeface="Calibri"/>
              </a:rPr>
              <a:t> Use case </a:t>
            </a:r>
            <a:r>
              <a:rPr lang="en-US" err="1">
                <a:latin typeface="Calibri"/>
                <a:ea typeface="Lato"/>
                <a:cs typeface="Calibri"/>
              </a:rPr>
              <a:t>phân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rã</a:t>
            </a:r>
            <a:r>
              <a:rPr lang="en-US">
                <a:latin typeface="Calibri"/>
                <a:ea typeface="Lato"/>
                <a:cs typeface="Calibri"/>
              </a:rPr>
              <a:t> </a:t>
            </a:r>
            <a:r>
              <a:rPr lang="en-US" err="1">
                <a:latin typeface="Calibri"/>
                <a:ea typeface="Lato"/>
                <a:cs typeface="Calibri"/>
              </a:rPr>
              <a:t>mức</a:t>
            </a:r>
            <a:r>
              <a:rPr lang="en-US">
                <a:latin typeface="Calibri"/>
                <a:ea typeface="Lato"/>
                <a:cs typeface="Calibri"/>
              </a:rPr>
              <a:t> 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Hình ảnh 5" descr="Ảnh có chứa văn bản, ảnh chụp màn hình, biểu đồ, vòng tròn&#10;&#10;Mô tả được tự động tạo">
            <a:extLst>
              <a:ext uri="{FF2B5EF4-FFF2-40B4-BE49-F238E27FC236}">
                <a16:creationId xmlns:a16="http://schemas.microsoft.com/office/drawing/2014/main" id="{06D968A7-0A35-46B2-4E20-D39F2505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147762"/>
            <a:ext cx="59436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6CE2FF25F0665F448A5B70C0F0174AC7" ma:contentTypeVersion="14" ma:contentTypeDescription="Tạo tài liệu mới." ma:contentTypeScope="" ma:versionID="abb9d41504db0840053026110f3d0c65">
  <xsd:schema xmlns:xsd="http://www.w3.org/2001/XMLSchema" xmlns:xs="http://www.w3.org/2001/XMLSchema" xmlns:p="http://schemas.microsoft.com/office/2006/metadata/properties" xmlns:ns2="4a58ec3c-3137-419c-beec-16c1e81e9469" xmlns:ns3="0a1d5ed8-a186-4eb8-a842-e3e8272e87c9" targetNamespace="http://schemas.microsoft.com/office/2006/metadata/properties" ma:root="true" ma:fieldsID="f1349c1a7ab6421c98926f864d8150e7" ns2:_="" ns3:_="">
    <xsd:import namespace="4a58ec3c-3137-419c-beec-16c1e81e9469"/>
    <xsd:import namespace="0a1d5ed8-a186-4eb8-a842-e3e8272e87c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8ec3c-3137-419c-beec-16c1e81e946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d5ed8-a186-4eb8-a842-e3e8272e87c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2ca54b38-b367-4c63-8996-d72a48579911}" ma:internalName="TaxCatchAll" ma:showField="CatchAllData" ma:web="0a1d5ed8-a186-4eb8-a842-e3e8272e87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C93645-B882-44EF-9A56-8FC44D0E082B}">
  <ds:schemaRefs>
    <ds:schemaRef ds:uri="0a1d5ed8-a186-4eb8-a842-e3e8272e87c9"/>
    <ds:schemaRef ds:uri="4a58ec3c-3137-419c-beec-16c1e81e94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EAE144-AB07-482B-AF98-24D4BC2EC8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Màn hình rộng</PresentationFormat>
  <Slides>22</Slides>
  <Notes>14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3" baseType="lpstr"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Mô tả yêu cầu bài toán</vt:lpstr>
      <vt:lpstr>Mô tả yêu cầu bài toán</vt:lpstr>
      <vt:lpstr>Biểu đồ Use case phân rã mức 1</vt:lpstr>
      <vt:lpstr>Biểu đồ Use case phân rã mức 2</vt:lpstr>
      <vt:lpstr>Bản trình bày PowerPoint</vt:lpstr>
      <vt:lpstr>Hệ thống các package​</vt:lpstr>
      <vt:lpstr>Thiết kế chi tiết lớp - Package algorithm</vt:lpstr>
      <vt:lpstr>Thiết kế chi tiết lớp - Package model</vt:lpstr>
      <vt:lpstr>Thiết kế chi tiết lớp - Package UI</vt:lpstr>
      <vt:lpstr>Bản trình bày PowerPoint</vt:lpstr>
      <vt:lpstr>Ngôn ngữ lập trình và các thư viện được sử dụng</vt:lpstr>
      <vt:lpstr>Thuật toán và các kiến thức sử dụng</vt:lpstr>
      <vt:lpstr>Thuật toán và các kiến thức sử dụng</vt:lpstr>
      <vt:lpstr>Nguyên tắc Lập trình Hướng Đối Tượng (OOP)</vt:lpstr>
      <vt:lpstr>Nguyên tắc Lập trình Hướng Đối Tượng (OOP)</vt:lpstr>
      <vt:lpstr>Nguyên tắc Lập trình Hướng Đối Tượng (OOP)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4</cp:revision>
  <dcterms:created xsi:type="dcterms:W3CDTF">2021-05-28T04:32:29Z</dcterms:created>
  <dcterms:modified xsi:type="dcterms:W3CDTF">2024-12-28T16:55:12Z</dcterms:modified>
</cp:coreProperties>
</file>